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4" r:id="rId2"/>
    <p:sldId id="267" r:id="rId3"/>
    <p:sldId id="364" r:id="rId4"/>
    <p:sldId id="566" r:id="rId5"/>
    <p:sldId id="567" r:id="rId6"/>
    <p:sldId id="562" r:id="rId7"/>
    <p:sldId id="564" r:id="rId8"/>
    <p:sldId id="287" r:id="rId9"/>
    <p:sldId id="285" r:id="rId10"/>
    <p:sldId id="563" r:id="rId11"/>
    <p:sldId id="565" r:id="rId12"/>
    <p:sldId id="561" r:id="rId13"/>
    <p:sldId id="556" r:id="rId14"/>
    <p:sldId id="554" r:id="rId15"/>
    <p:sldId id="557" r:id="rId16"/>
    <p:sldId id="555" r:id="rId17"/>
    <p:sldId id="547" r:id="rId18"/>
    <p:sldId id="549" r:id="rId19"/>
    <p:sldId id="553" r:id="rId20"/>
    <p:sldId id="550" r:id="rId21"/>
    <p:sldId id="551" r:id="rId22"/>
    <p:sldId id="552" r:id="rId23"/>
    <p:sldId id="560" r:id="rId24"/>
    <p:sldId id="265" r:id="rId25"/>
    <p:sldId id="558" r:id="rId26"/>
    <p:sldId id="5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68"/>
    <p:restoredTop sz="96327"/>
  </p:normalViewPr>
  <p:slideViewPr>
    <p:cSldViewPr snapToGrid="0" snapToObjects="1">
      <p:cViewPr varScale="1">
        <p:scale>
          <a:sx n="61" d="100"/>
          <a:sy n="61" d="100"/>
        </p:scale>
        <p:origin x="248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AF64-BA99-7D4D-8433-9D33995CB070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03588-8B58-504D-8D1F-E4603281B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4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B711-28A0-804C-9D51-F45529A12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EDC16-F77A-D64E-80ED-281C289CD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FFEB-6FD0-EF4D-9BAF-7116F043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BF0D3-1F9A-4447-9CC2-615E69F4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C1E6C-E672-9343-A61F-2408B531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3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2B37-F667-E64D-9F3A-467A5E0C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AB39F-7C05-C345-A5F4-8D5A1E7DA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0C0D0-A5D6-CF4F-848E-E1913B0F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9A93D-EE83-1B47-AF19-B70271CD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A94FB-74C6-CC4D-B18D-F2F9C795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50BB44-9840-B542-851E-ADCC3BD8D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D356C-3418-5949-A543-65923D40C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D7415-DA83-B74A-9483-CE48619D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CAF39-3C1B-7448-9E9E-6A7A1EE7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A544B-BCD9-7441-90D6-43CA76D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4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4BD8-2434-104E-855F-41185D99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371E-65DE-344C-B489-41599144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E6F22-64BC-F149-B74E-9FA2F0B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6077-44D6-8340-9662-0B2EF6C3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CF84-5D71-0746-8E13-609485F8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1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386-AA61-A247-91A2-44A865BB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C4DC-4506-A64B-8E49-3F9B5A16C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B00A0-4A6B-8C41-8406-D4D2D230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F8E16-2F8E-D344-9CA4-FCFB3533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46E46-353E-154F-9954-6BE1A4B6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1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6CF3-2271-DB41-A7CF-46957861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27BF7-A337-854A-8814-93FBDC673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D799-FF91-144C-86EF-CDC982B2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C024D-3B56-1045-B384-3CA1EF17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842BE-B37D-8847-A40F-5A10AEFF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9E6FF-2AF9-C24B-97C9-6F2D5DBA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504-6418-D240-AA70-F0E90110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81477-D1FE-B849-A9D1-74F2978D0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EA27A-0939-7C44-AB3B-A9983AFA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EE6E1-42B8-BE47-8F3E-AA6058715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711B4-C43E-CD41-983D-D445B604C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412D2-D02E-4840-A55A-91F329CC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3D3D4-BDC6-1341-B42E-62F2CCE1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97218-846C-AF43-887D-243B575F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7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75D9-337A-CB48-8D95-F9570CD8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4493E-7752-4243-9165-B76CE2E6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7D029-12E8-7E40-83F6-F6E52254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9A82A-D672-9F40-A0C3-688EB219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3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1290E-8ECB-3943-84B8-A67F38E5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BB42E-8F75-0E4D-AB02-9A956CA2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0042-8C41-A34B-8CDD-0395F671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8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5172-9222-6B44-863B-4F60C53C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EB60-3FC3-814F-97FA-F8FAE114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D0231-DD2F-3C4A-B754-1B935C1D1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A589D-3D46-7144-A448-C2A37D7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08B21-8BED-2947-85A4-CCDD29E0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BAEA-48AB-A04C-B676-02C123E1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8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14E4-74EA-EB41-8321-FCB7D805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3688A-8D7C-524D-9E62-5185A8668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F2098-9ECD-7B40-8D09-34A0BF339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2E4DC-6836-9A40-9526-41EAA80E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FA188-AF9A-1B4C-9BFC-5893798E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5D331-F17F-6648-ABA0-D9F4F486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4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E9C57-F90D-5A4A-BCF3-B4AA5A2C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580D-C6C4-E245-8043-7549F9363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700E-DDAA-AC41-B390-08E991029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6046-3F15-CE45-B09B-C334AB506524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4B38-2EC0-8F41-B704-E16945F2E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925D0-3D2F-7845-802D-3FD7DDCF5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1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07 logistic regression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</p:spTree>
    <p:extLst>
      <p:ext uri="{BB962C8B-B14F-4D97-AF65-F5344CB8AC3E}">
        <p14:creationId xmlns:p14="http://schemas.microsoft.com/office/powerpoint/2010/main" val="207507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64633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k  outcome variables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607859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0171-76CE-2FC6-CE9A-F4A78679C68B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105A7-1FB3-95B4-D853-B560FCC9EAA7}"/>
              </a:ext>
            </a:extLst>
          </p:cNvPr>
          <p:cNvSpPr txBox="1"/>
          <p:nvPr/>
        </p:nvSpPr>
        <p:spPr>
          <a:xfrm>
            <a:off x="4722570" y="1615185"/>
            <a:ext cx="2205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x k  multidimensional 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9B6A9-4DCF-CD7F-3D0F-19DA1DF81531}"/>
              </a:ext>
            </a:extLst>
          </p:cNvPr>
          <p:cNvSpPr txBox="1"/>
          <p:nvPr/>
        </p:nvSpPr>
        <p:spPr>
          <a:xfrm>
            <a:off x="2415717" y="5242815"/>
            <a:ext cx="9564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our penguins:  </a:t>
            </a:r>
          </a:p>
          <a:p>
            <a:r>
              <a:rPr lang="en-US" dirty="0"/>
              <a:t>n is the number of penguins ( about 300)</a:t>
            </a:r>
          </a:p>
          <a:p>
            <a:r>
              <a:rPr lang="en-US" dirty="0"/>
              <a:t>r  is the number of features measured (4), and   MASS, FLIPPER LENGTH, BEAK LENGTH, BEAK DEPTH</a:t>
            </a:r>
          </a:p>
          <a:p>
            <a:r>
              <a:rPr lang="en-US" dirty="0"/>
              <a:t>k is the number of predictor variables of interest ( 3 species, 1 sex) </a:t>
            </a:r>
          </a:p>
        </p:txBody>
      </p:sp>
    </p:spTree>
    <p:extLst>
      <p:ext uri="{BB962C8B-B14F-4D97-AF65-F5344CB8AC3E}">
        <p14:creationId xmlns:p14="http://schemas.microsoft.com/office/powerpoint/2010/main" val="31363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FD1B-234A-D948-88E0-925C7A24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5105A-D51E-0245-8629-FC4404C9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28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C32D-C34C-714E-9DB8-EAB3AA2E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class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9C323-DD2F-9D4F-9260-2F6F5DC5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6" y="1366345"/>
            <a:ext cx="8353207" cy="5491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FE76B-B5AF-D0E2-CAE4-FED7C4574944}"/>
              </a:ext>
            </a:extLst>
          </p:cNvPr>
          <p:cNvSpPr txBox="1"/>
          <p:nvPr/>
        </p:nvSpPr>
        <p:spPr>
          <a:xfrm>
            <a:off x="8842159" y="4722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3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117334" y="3387067"/>
            <a:ext cx="2935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4C7C-F634-6B48-B2ED-E43593FE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on class label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DFF92-841F-C14A-8317-2A9AE14C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7103"/>
            <a:ext cx="8986345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17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on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666974"/>
            <a:ext cx="9201822" cy="6134548"/>
          </a:xfrm>
        </p:spPr>
      </p:pic>
    </p:spTree>
    <p:extLst>
      <p:ext uri="{BB962C8B-B14F-4D97-AF65-F5344CB8AC3E}">
        <p14:creationId xmlns:p14="http://schemas.microsoft.com/office/powerpoint/2010/main" val="218680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29144" cy="2513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</a:t>
                </a:r>
                <a:r>
                  <a:rPr lang="en-US" sz="3200" b="1" dirty="0"/>
                  <a:t>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</a:t>
                </a:r>
                <a:r>
                  <a:rPr lang="en-US" sz="3200" b="1" dirty="0"/>
                  <a:t>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29144" cy="2513445"/>
              </a:xfrm>
              <a:prstGeom prst="rect">
                <a:avLst/>
              </a:prstGeom>
              <a:blipFill>
                <a:blip r:embed="rId3"/>
                <a:stretch>
                  <a:fillRect l="-4412" t="-3015" r="-3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26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What are all these?</a:t>
            </a:r>
          </a:p>
        </p:txBody>
      </p:sp>
    </p:spTree>
    <p:extLst>
      <p:ext uri="{BB962C8B-B14F-4D97-AF65-F5344CB8AC3E}">
        <p14:creationId xmlns:p14="http://schemas.microsoft.com/office/powerpoint/2010/main" val="38098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3252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Limited to the range 0-1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FE0C8-3F01-6647-8189-BC34FEECCD09}"/>
              </a:ext>
            </a:extLst>
          </p:cNvPr>
          <p:cNvSpPr/>
          <p:nvPr/>
        </p:nvSpPr>
        <p:spPr>
          <a:xfrm>
            <a:off x="5506124" y="4956259"/>
            <a:ext cx="56251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logistic function is your function for </a:t>
            </a:r>
          </a:p>
          <a:p>
            <a:r>
              <a:rPr lang="en-US" sz="2400" dirty="0"/>
              <a:t>compressing the real line to the range (0,1).</a:t>
            </a:r>
          </a:p>
          <a:p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44733" y="3655513"/>
            <a:ext cx="4315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We can interpret as a probability.</a:t>
            </a:r>
          </a:p>
        </p:txBody>
      </p:sp>
    </p:spTree>
    <p:extLst>
      <p:ext uri="{BB962C8B-B14F-4D97-AF65-F5344CB8AC3E}">
        <p14:creationId xmlns:p14="http://schemas.microsoft.com/office/powerpoint/2010/main" val="349674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6466-FDAE-AA47-8A41-C9D4E5EB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Galton height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FC6B66-ED25-5D4A-8D31-C68C3F6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90" y="1027906"/>
            <a:ext cx="8406276" cy="560418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90B207-7394-024B-B058-F76F7675A815}"/>
              </a:ext>
            </a:extLst>
          </p:cNvPr>
          <p:cNvSpPr/>
          <p:nvPr/>
        </p:nvSpPr>
        <p:spPr>
          <a:xfrm>
            <a:off x="8214687" y="1905506"/>
            <a:ext cx="4078937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regression on </a:t>
            </a:r>
          </a:p>
          <a:p>
            <a:r>
              <a:rPr lang="en-US" sz="2400" dirty="0"/>
              <a:t>indicator variables..</a:t>
            </a:r>
          </a:p>
          <a:p>
            <a:r>
              <a:rPr lang="en-US" sz="2400" dirty="0"/>
              <a:t>not the best we can do</a:t>
            </a:r>
          </a:p>
          <a:p>
            <a:endParaRPr lang="en-US" sz="2400" dirty="0"/>
          </a:p>
          <a:p>
            <a:r>
              <a:rPr lang="en-US" sz="2400" dirty="0"/>
              <a:t>Really? Why not?</a:t>
            </a:r>
          </a:p>
          <a:p>
            <a:r>
              <a:rPr lang="en-US" sz="2400" dirty="0"/>
              <a:t>Linear discriminator functions</a:t>
            </a:r>
          </a:p>
          <a:p>
            <a:r>
              <a:rPr lang="en-US" sz="2400" dirty="0"/>
              <a:t>select a special dimension </a:t>
            </a:r>
          </a:p>
          <a:p>
            <a:r>
              <a:rPr lang="en-US" sz="2400" dirty="0"/>
              <a:t>out of R</a:t>
            </a:r>
            <a:r>
              <a:rPr lang="en-US" sz="2400" baseline="30000" dirty="0"/>
              <a:t>D </a:t>
            </a:r>
            <a:r>
              <a:rPr lang="en-US" sz="2400" dirty="0"/>
              <a:t>which is the direction</a:t>
            </a:r>
          </a:p>
          <a:p>
            <a:r>
              <a:rPr lang="en-US" sz="2400" dirty="0"/>
              <a:t>the difference lies.. </a:t>
            </a:r>
          </a:p>
          <a:p>
            <a:r>
              <a:rPr lang="en-US" sz="2400" dirty="0"/>
              <a:t>leaves a R</a:t>
            </a:r>
            <a:r>
              <a:rPr lang="en-US" sz="2400" baseline="30000" dirty="0"/>
              <a:t>D-1</a:t>
            </a:r>
            <a:r>
              <a:rPr lang="en-US" sz="2400" dirty="0"/>
              <a:t>  dimensional</a:t>
            </a:r>
          </a:p>
          <a:p>
            <a:r>
              <a:rPr lang="en-US" sz="2400" dirty="0"/>
              <a:t>hyperplane dividing the </a:t>
            </a:r>
          </a:p>
          <a:p>
            <a:r>
              <a:rPr lang="en-US" sz="2400" dirty="0"/>
              <a:t>vector space of features in half.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460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- ingredients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82" y="3303233"/>
            <a:ext cx="5058783" cy="33725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29591" y="1389288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Interpreted as a probability.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D3EF5-CC99-4D44-84FB-70D1528D725A}"/>
              </a:ext>
            </a:extLst>
          </p:cNvPr>
          <p:cNvSpPr/>
          <p:nvPr/>
        </p:nvSpPr>
        <p:spPr>
          <a:xfrm>
            <a:off x="6629828" y="2278737"/>
            <a:ext cx="45993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y is true, log likelihood should be </a:t>
            </a:r>
          </a:p>
          <a:p>
            <a:pPr algn="ctr"/>
            <a:r>
              <a:rPr lang="en-US" sz="2400" dirty="0"/>
              <a:t>log(p)  </a:t>
            </a:r>
          </a:p>
          <a:p>
            <a:pPr algn="ctr"/>
            <a:r>
              <a:rPr lang="en-US" sz="2400" dirty="0"/>
              <a:t>If y is false, log likelihood should be</a:t>
            </a:r>
          </a:p>
          <a:p>
            <a:pPr algn="ctr"/>
            <a:r>
              <a:rPr lang="en-US" sz="2400" dirty="0"/>
              <a:t>log (1-p)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67207-297C-EE45-BECB-E47CB9C44B41}"/>
              </a:ext>
            </a:extLst>
          </p:cNvPr>
          <p:cNvSpPr/>
          <p:nvPr/>
        </p:nvSpPr>
        <p:spPr>
          <a:xfrm>
            <a:off x="6629828" y="4470072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/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LLF ( y, x)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y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 + (1− </m:t>
                        </m:r>
                        <m:r>
                          <m:rPr>
                            <m:nor/>
                          </m:rPr>
                          <a:rPr lang="en-US" sz="2800" dirty="0"/>
                          <m:t>yi</m:t>
                        </m:r>
                        <m:r>
                          <m:rPr>
                            <m:nor/>
                          </m:rPr>
                          <a:rPr lang="en-US" sz="2800" dirty="0"/>
                          <m:t>)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(1−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717" y="5358701"/>
                <a:ext cx="6883744" cy="523220"/>
              </a:xfrm>
              <a:prstGeom prst="rect">
                <a:avLst/>
              </a:prstGeom>
              <a:blipFill>
                <a:blip r:embed="rId4"/>
                <a:stretch>
                  <a:fillRect l="-2030" t="-123256" b="-186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0D90BF3-0D38-5E4A-985A-099E6490DBEF}"/>
              </a:ext>
            </a:extLst>
          </p:cNvPr>
          <p:cNvSpPr/>
          <p:nvPr/>
        </p:nvSpPr>
        <p:spPr>
          <a:xfrm>
            <a:off x="5411323" y="6027003"/>
            <a:ext cx="644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Here y represents my data (the true labels), and p </a:t>
            </a:r>
          </a:p>
          <a:p>
            <a:r>
              <a:rPr lang="en-US" sz="2400" dirty="0"/>
              <a:t>is my logistic predictions</a:t>
            </a:r>
          </a:p>
        </p:txBody>
      </p:sp>
    </p:spTree>
    <p:extLst>
      <p:ext uri="{BB962C8B-B14F-4D97-AF65-F5344CB8AC3E}">
        <p14:creationId xmlns:p14="http://schemas.microsoft.com/office/powerpoint/2010/main" val="781637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10AF3D-3DC3-0D4B-8377-E9E130B96D87}"/>
              </a:ext>
            </a:extLst>
          </p:cNvPr>
          <p:cNvCxnSpPr/>
          <p:nvPr/>
        </p:nvCxnSpPr>
        <p:spPr>
          <a:xfrm flipV="1">
            <a:off x="1555531" y="2312276"/>
            <a:ext cx="0" cy="2774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FA7B25-444B-1642-8EEC-662F0272F0B7}"/>
              </a:ext>
            </a:extLst>
          </p:cNvPr>
          <p:cNvCxnSpPr>
            <a:cxnSpLocks/>
          </p:cNvCxnSpPr>
          <p:nvPr/>
        </p:nvCxnSpPr>
        <p:spPr>
          <a:xfrm flipV="1">
            <a:off x="1555531" y="2737945"/>
            <a:ext cx="2433145" cy="234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74AEC-0813-C940-A82B-A7435B6EE4A9}"/>
              </a:ext>
            </a:extLst>
          </p:cNvPr>
          <p:cNvCxnSpPr>
            <a:cxnSpLocks/>
          </p:cNvCxnSpPr>
          <p:nvPr/>
        </p:nvCxnSpPr>
        <p:spPr>
          <a:xfrm flipV="1">
            <a:off x="1555530" y="4545724"/>
            <a:ext cx="3210910" cy="54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68B2C10-6889-8A4F-85FB-1E284ECCB0A3}"/>
              </a:ext>
            </a:extLst>
          </p:cNvPr>
          <p:cNvSpPr/>
          <p:nvPr/>
        </p:nvSpPr>
        <p:spPr>
          <a:xfrm>
            <a:off x="2638097" y="3185674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CBD85-0A44-C848-9C20-033B773472FA}"/>
              </a:ext>
            </a:extLst>
          </p:cNvPr>
          <p:cNvSpPr/>
          <p:nvPr/>
        </p:nvSpPr>
        <p:spPr>
          <a:xfrm>
            <a:off x="3155730" y="3125240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B3A893-EE80-1C43-91CB-2121360E49CB}"/>
              </a:ext>
            </a:extLst>
          </p:cNvPr>
          <p:cNvSpPr/>
          <p:nvPr/>
        </p:nvSpPr>
        <p:spPr>
          <a:xfrm>
            <a:off x="2892973" y="3346067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BAB92B-6913-0945-AB65-CA8096570D55}"/>
              </a:ext>
            </a:extLst>
          </p:cNvPr>
          <p:cNvSpPr/>
          <p:nvPr/>
        </p:nvSpPr>
        <p:spPr>
          <a:xfrm>
            <a:off x="1358462" y="29938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8DFEFE-8902-BE4B-BA86-8598370D06B9}"/>
              </a:ext>
            </a:extLst>
          </p:cNvPr>
          <p:cNvSpPr/>
          <p:nvPr/>
        </p:nvSpPr>
        <p:spPr>
          <a:xfrm>
            <a:off x="3995672" y="442485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DE2DE9-271A-2C4E-A43A-40B8EDFD39A9}"/>
              </a:ext>
            </a:extLst>
          </p:cNvPr>
          <p:cNvSpPr/>
          <p:nvPr/>
        </p:nvSpPr>
        <p:spPr>
          <a:xfrm>
            <a:off x="1510862" y="31462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B7235C-6284-DE42-8CC0-9A34B7B28D19}"/>
              </a:ext>
            </a:extLst>
          </p:cNvPr>
          <p:cNvSpPr/>
          <p:nvPr/>
        </p:nvSpPr>
        <p:spPr>
          <a:xfrm>
            <a:off x="3995672" y="481636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275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AC5D7C-C71F-2248-A07C-B8BD8E1B6A74}"/>
              </a:ext>
            </a:extLst>
          </p:cNvPr>
          <p:cNvSpPr/>
          <p:nvPr/>
        </p:nvSpPr>
        <p:spPr>
          <a:xfrm>
            <a:off x="1075329" y="2046164"/>
            <a:ext cx="527977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class with the highest probability is</a:t>
            </a:r>
          </a:p>
          <a:p>
            <a:r>
              <a:rPr lang="en-US" sz="2400" dirty="0"/>
              <a:t>chosen as the predicted class label.</a:t>
            </a:r>
          </a:p>
          <a:p>
            <a:endParaRPr lang="en-US" sz="2400" dirty="0"/>
          </a:p>
          <a:p>
            <a:r>
              <a:rPr lang="en-US" sz="2400" dirty="0"/>
              <a:t>Since these are linear functions of X, the </a:t>
            </a:r>
          </a:p>
          <a:p>
            <a:r>
              <a:rPr lang="en-US" sz="2400" dirty="0"/>
              <a:t>decision boundaries are linear.</a:t>
            </a:r>
          </a:p>
          <a:p>
            <a:endParaRPr lang="en-US" sz="2400" dirty="0"/>
          </a:p>
          <a:p>
            <a:r>
              <a:rPr lang="en-US" sz="2400" dirty="0"/>
              <a:t>The loss term steers the coefficients to </a:t>
            </a:r>
          </a:p>
          <a:p>
            <a:r>
              <a:rPr lang="en-US" sz="2400" dirty="0"/>
              <a:t>values that discriminate.</a:t>
            </a:r>
          </a:p>
        </p:txBody>
      </p:sp>
    </p:spTree>
    <p:extLst>
      <p:ext uri="{BB962C8B-B14F-4D97-AF65-F5344CB8AC3E}">
        <p14:creationId xmlns:p14="http://schemas.microsoft.com/office/powerpoint/2010/main" val="304167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5019-B61E-3B45-BFE2-CF6745A79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interpretation of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baseline="-25000" dirty="0"/>
                  <a:t>01</a:t>
                </a:r>
                <a:r>
                  <a:rPr lang="en-US" dirty="0"/>
                  <a:t>   +  w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T</a:t>
                </a:r>
                <a:r>
                  <a:rPr lang="en-US" dirty="0"/>
                  <a:t> X   =   log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CACE313-F979-0C48-BB03-7A0013A24372}"/>
              </a:ext>
            </a:extLst>
          </p:cNvPr>
          <p:cNvSpPr/>
          <p:nvPr/>
        </p:nvSpPr>
        <p:spPr>
          <a:xfrm>
            <a:off x="1590117" y="3198167"/>
            <a:ext cx="4328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(multivariate)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461AC-95B2-7443-A3BA-93306F4AD106}"/>
              </a:ext>
            </a:extLst>
          </p:cNvPr>
          <p:cNvSpPr/>
          <p:nvPr/>
        </p:nvSpPr>
        <p:spPr>
          <a:xfrm>
            <a:off x="6938563" y="3280552"/>
            <a:ext cx="2325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odds in favor of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3E4CC-9437-8449-9554-55E5A190B55F}"/>
              </a:ext>
            </a:extLst>
          </p:cNvPr>
          <p:cNvSpPr/>
          <p:nvPr/>
        </p:nvSpPr>
        <p:spPr>
          <a:xfrm>
            <a:off x="990690" y="4364969"/>
            <a:ext cx="7245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Why might someone like accounting in log-odds terms ?</a:t>
            </a:r>
          </a:p>
        </p:txBody>
      </p:sp>
    </p:spTree>
    <p:extLst>
      <p:ext uri="{BB962C8B-B14F-4D97-AF65-F5344CB8AC3E}">
        <p14:creationId xmlns:p14="http://schemas.microsoft.com/office/powerpoint/2010/main" val="2706148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P(DA) , P(D|B), |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c) </a:t>
            </a:r>
            <a:r>
              <a:rPr lang="el-GR" dirty="0"/>
              <a:t>θ</a:t>
            </a:r>
            <a:r>
              <a:rPr lang="en-US" baseline="-25000" dirty="0" err="1"/>
              <a:t>jc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3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P(D|A) , P(D|B),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c, </a:t>
            </a:r>
            <a:r>
              <a:rPr lang="el-GR" dirty="0"/>
              <a:t>θ</a:t>
            </a:r>
            <a:r>
              <a:rPr lang="en-US" baseline="-25000" dirty="0"/>
              <a:t>c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1766A7-F676-4C45-B945-41CFDD774458}"/>
              </a:ext>
            </a:extLst>
          </p:cNvPr>
          <p:cNvSpPr txBox="1">
            <a:spLocks/>
          </p:cNvSpPr>
          <p:nvPr/>
        </p:nvSpPr>
        <p:spPr>
          <a:xfrm>
            <a:off x="838200" y="1353098"/>
            <a:ext cx="10103069" cy="2682874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Called naïve because the probabilities of the features are assumed to be independent.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would correlated features generally do?</a:t>
            </a:r>
          </a:p>
          <a:p>
            <a:pPr marL="0" indent="0">
              <a:buNone/>
            </a:pPr>
            <a:r>
              <a:rPr lang="en-US" dirty="0"/>
              <a:t>This is very much like our dice problem, and lends itself to simple bag-of-words models.</a:t>
            </a:r>
          </a:p>
        </p:txBody>
      </p:sp>
    </p:spTree>
    <p:extLst>
      <p:ext uri="{BB962C8B-B14F-4D97-AF65-F5344CB8AC3E}">
        <p14:creationId xmlns:p14="http://schemas.microsoft.com/office/powerpoint/2010/main" val="1329530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BE3E-9B77-004D-8DFC-D30540DD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57E4-FB46-B245-8A5F-1B725EFD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  SPAM </a:t>
            </a:r>
          </a:p>
          <a:p>
            <a:r>
              <a:rPr lang="en-US" dirty="0"/>
              <a:t>2a  PENGUINS   linear regression, decision boundary</a:t>
            </a:r>
          </a:p>
          <a:p>
            <a:r>
              <a:rPr lang="en-US" dirty="0"/>
              <a:t>2b   PENGUINS  </a:t>
            </a:r>
            <a:r>
              <a:rPr lang="en-US" dirty="0" err="1"/>
              <a:t>logisitic</a:t>
            </a:r>
            <a:r>
              <a:rPr lang="en-US" dirty="0"/>
              <a:t> regression, decision boundary</a:t>
            </a:r>
          </a:p>
          <a:p>
            <a:r>
              <a:rPr lang="en-US" dirty="0"/>
              <a:t>2c   PENGUINS  quadratic decision boundary</a:t>
            </a:r>
          </a:p>
          <a:p>
            <a:r>
              <a:rPr lang="en-US" dirty="0"/>
              <a:t>2d   PENGUINS classification/ confusion (any of the three above)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3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C5786-DD46-5D49-873F-B98FCC312876}"/>
              </a:ext>
            </a:extLst>
          </p:cNvPr>
          <p:cNvSpPr/>
          <p:nvPr/>
        </p:nvSpPr>
        <p:spPr>
          <a:xfrm>
            <a:off x="7442322" y="553298"/>
            <a:ext cx="339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17F3B-388A-AC4B-9D69-A1FC9FB06785}"/>
              </a:ext>
            </a:extLst>
          </p:cNvPr>
          <p:cNvSpPr/>
          <p:nvPr/>
        </p:nvSpPr>
        <p:spPr>
          <a:xfrm>
            <a:off x="7442322" y="1348092"/>
            <a:ext cx="4007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Nonlinear function; “activation function”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308112" y="3678128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2676938" y="3759733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748937" y="469671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295424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F4B2-554E-81E8-D0BE-0B1ED02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not so fast, this is one of those equations that hides a lot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D213-DE07-766D-C65D-372A0E9F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dirty="0"/>
              <a:t>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DCE31-1B1F-96FE-ACFF-75739F9A3C8A}"/>
              </a:ext>
            </a:extLst>
          </p:cNvPr>
          <p:cNvSpPr txBox="1"/>
          <p:nvPr/>
        </p:nvSpPr>
        <p:spPr>
          <a:xfrm>
            <a:off x="6738729" y="4417172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dimensions </a:t>
            </a:r>
          </a:p>
          <a:p>
            <a:r>
              <a:rPr lang="en-US" dirty="0"/>
              <a:t>in 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E2DF8-E2CD-DA18-F251-E028216D55A8}"/>
              </a:ext>
            </a:extLst>
          </p:cNvPr>
          <p:cNvSpPr txBox="1"/>
          <p:nvPr/>
        </p:nvSpPr>
        <p:spPr>
          <a:xfrm>
            <a:off x="4303644" y="2912165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observations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1D631-5864-8F17-1634-C6AAA79E0409}"/>
              </a:ext>
            </a:extLst>
          </p:cNvPr>
          <p:cNvSpPr txBox="1"/>
          <p:nvPr/>
        </p:nvSpPr>
        <p:spPr>
          <a:xfrm>
            <a:off x="5918445" y="3513806"/>
            <a:ext cx="1959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features for each </a:t>
            </a:r>
          </a:p>
          <a:p>
            <a:r>
              <a:rPr lang="en-US" dirty="0"/>
              <a:t>observation 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022A-8F16-5168-E6F0-3FE7151BE6B9}"/>
              </a:ext>
            </a:extLst>
          </p:cNvPr>
          <p:cNvSpPr txBox="1"/>
          <p:nvPr/>
        </p:nvSpPr>
        <p:spPr>
          <a:xfrm>
            <a:off x="686695" y="335852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3247E-72D6-966A-099C-0986C51431F8}"/>
              </a:ext>
            </a:extLst>
          </p:cNvPr>
          <p:cNvSpPr txBox="1"/>
          <p:nvPr/>
        </p:nvSpPr>
        <p:spPr>
          <a:xfrm>
            <a:off x="1640641" y="336833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B9C47-70F9-8BF2-29CF-B09C8B562CC4}"/>
              </a:ext>
            </a:extLst>
          </p:cNvPr>
          <p:cNvSpPr txBox="1"/>
          <p:nvPr/>
        </p:nvSpPr>
        <p:spPr>
          <a:xfrm>
            <a:off x="2818389" y="333594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0C10D-05A9-D548-2971-208B0C663316}"/>
              </a:ext>
            </a:extLst>
          </p:cNvPr>
          <p:cNvSpPr txBox="1"/>
          <p:nvPr/>
        </p:nvSpPr>
        <p:spPr>
          <a:xfrm>
            <a:off x="3755369" y="332293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_  x  _ ) </a:t>
            </a:r>
          </a:p>
        </p:txBody>
      </p:sp>
    </p:spTree>
    <p:extLst>
      <p:ext uri="{BB962C8B-B14F-4D97-AF65-F5344CB8AC3E}">
        <p14:creationId xmlns:p14="http://schemas.microsoft.com/office/powerpoint/2010/main" val="119883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140343" y="1575828"/>
            <a:ext cx="259718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x</a:t>
                </a:r>
                <a:r>
                  <a:rPr lang="en-US" sz="3960" baseline="-25000" dirty="0" err="1">
                    <a:latin typeface="Times" pitchFamily="2" charset="0"/>
                  </a:rPr>
                  <a:t>j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354" y="2569077"/>
                <a:ext cx="3227167" cy="701731"/>
              </a:xfrm>
              <a:prstGeom prst="rect">
                <a:avLst/>
              </a:prstGeom>
              <a:blipFill>
                <a:blip r:embed="rId2"/>
                <a:stretch>
                  <a:fillRect l="-1961" t="-16071" r="-3137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487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Non-square matrix multiplication….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19742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10875" y="4551289"/>
            <a:ext cx="297341" cy="9173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101377" y="61330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70318" y="613365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083437" y="1575828"/>
            <a:ext cx="271099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M w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 err="1">
                    <a:latin typeface="Times" pitchFamily="2" charset="0"/>
                  </a:rPr>
                  <a:t>M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w</a:t>
                </a:r>
                <a:r>
                  <a:rPr lang="en-US" sz="3960" baseline="-25000" dirty="0" err="1">
                    <a:latin typeface="Times" pitchFamily="2" charset="0"/>
                  </a:rPr>
                  <a:t>jk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ik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30" y="2569077"/>
                <a:ext cx="3680816" cy="701731"/>
              </a:xfrm>
              <a:prstGeom prst="rect">
                <a:avLst/>
              </a:prstGeom>
              <a:blipFill>
                <a:blip r:embed="rId2"/>
                <a:stretch>
                  <a:fillRect l="-1375" t="-16071" r="-274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197422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C76680-85BA-8AF5-FFEB-87698FEAEC29}"/>
              </a:ext>
            </a:extLst>
          </p:cNvPr>
          <p:cNvSpPr/>
          <p:nvPr/>
        </p:nvSpPr>
        <p:spPr>
          <a:xfrm>
            <a:off x="5508216" y="4553546"/>
            <a:ext cx="297341" cy="91737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6FC9FA-8FB1-96C4-009B-B81AA0A943C3}"/>
              </a:ext>
            </a:extLst>
          </p:cNvPr>
          <p:cNvSpPr/>
          <p:nvPr/>
        </p:nvSpPr>
        <p:spPr>
          <a:xfrm>
            <a:off x="7666996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E277E0-892D-51CA-8036-C815A9C3DB6D}"/>
              </a:ext>
            </a:extLst>
          </p:cNvPr>
          <p:cNvSpPr/>
          <p:nvPr/>
        </p:nvSpPr>
        <p:spPr>
          <a:xfrm>
            <a:off x="7677445" y="4562489"/>
            <a:ext cx="286892" cy="2838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69A08-8BC1-1596-2764-266BF3BAE03C}"/>
              </a:ext>
            </a:extLst>
          </p:cNvPr>
          <p:cNvSpPr txBox="1"/>
          <p:nvPr/>
        </p:nvSpPr>
        <p:spPr>
          <a:xfrm>
            <a:off x="4731556" y="4838165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7E800-285D-BC2F-968B-861BE5BC195C}"/>
              </a:ext>
            </a:extLst>
          </p:cNvPr>
          <p:cNvSpPr txBox="1"/>
          <p:nvPr/>
        </p:nvSpPr>
        <p:spPr>
          <a:xfrm>
            <a:off x="5231125" y="414919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71C7E-903E-FC7A-6982-82DD7541462C}"/>
              </a:ext>
            </a:extLst>
          </p:cNvPr>
          <p:cNvSpPr txBox="1"/>
          <p:nvPr/>
        </p:nvSpPr>
        <p:spPr>
          <a:xfrm>
            <a:off x="7399228" y="4155790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81124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1" y="2679401"/>
            <a:ext cx="1856235" cy="74959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2473217" y="2211207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446712" y="2679401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883714" y="370166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0" y="2854145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EAB47-9A3F-E740-A552-6BD249440326}"/>
              </a:ext>
            </a:extLst>
          </p:cNvPr>
          <p:cNvSpPr txBox="1"/>
          <p:nvPr/>
        </p:nvSpPr>
        <p:spPr>
          <a:xfrm>
            <a:off x="5025503" y="5307181"/>
            <a:ext cx="621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form a lot of our library functions will expect.</a:t>
            </a:r>
          </a:p>
        </p:txBody>
      </p:sp>
    </p:spTree>
    <p:extLst>
      <p:ext uri="{BB962C8B-B14F-4D97-AF65-F5344CB8AC3E}">
        <p14:creationId xmlns:p14="http://schemas.microsoft.com/office/powerpoint/2010/main" val="186662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7206304" y="2247457"/>
            <a:ext cx="5231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 examples / individuals / observations</a:t>
            </a:r>
          </a:p>
          <a:p>
            <a:r>
              <a:rPr lang="en-US" sz="2000" dirty="0"/>
              <a:t>r   features ( in X ) (predictors) </a:t>
            </a:r>
          </a:p>
          <a:p>
            <a:r>
              <a:rPr lang="en-US" sz="2000" dirty="0"/>
              <a:t>1  outcome variable (Y)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3551643" y="2696455"/>
            <a:ext cx="329355" cy="73254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55038-2C4C-23BF-8793-77CE1A2CB1F4}"/>
              </a:ext>
            </a:extLst>
          </p:cNvPr>
          <p:cNvSpPr/>
          <p:nvPr/>
        </p:nvSpPr>
        <p:spPr>
          <a:xfrm>
            <a:off x="3378204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7EFB9-6936-DA2E-6B37-DD271B78CF2E}"/>
              </a:ext>
            </a:extLst>
          </p:cNvPr>
          <p:cNvSpPr txBox="1"/>
          <p:nvPr/>
        </p:nvSpPr>
        <p:spPr>
          <a:xfrm>
            <a:off x="4616500" y="269176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B2B2-7CE2-4628-3CF8-D323C58CD353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</p:spTree>
    <p:extLst>
      <p:ext uri="{BB962C8B-B14F-4D97-AF65-F5344CB8AC3E}">
        <p14:creationId xmlns:p14="http://schemas.microsoft.com/office/powerpoint/2010/main" val="160549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4544</TotalTime>
  <Words>1187</Words>
  <Application>Microsoft Macintosh PowerPoint</Application>
  <PresentationFormat>Widescreen</PresentationFormat>
  <Paragraphs>224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07 logistic regression</vt:lpstr>
      <vt:lpstr>Linear regression on Galton height data</vt:lpstr>
      <vt:lpstr>PowerPoint Presentation</vt:lpstr>
      <vt:lpstr>Wait, not so fast, this is one of those equations that hides a lot of complexity</vt:lpstr>
      <vt:lpstr>Wait, not so fast, this is one of those equations that hides a lot of complexity</vt:lpstr>
      <vt:lpstr>Non-square matrix multiplication…. </vt:lpstr>
      <vt:lpstr>Non-square matrix multiplication…. </vt:lpstr>
      <vt:lpstr>Features and labels as matrices…</vt:lpstr>
      <vt:lpstr>Features and labels as matrices…</vt:lpstr>
      <vt:lpstr>Features and labels as matrices…</vt:lpstr>
      <vt:lpstr>Features and labels as matrices…</vt:lpstr>
      <vt:lpstr>PowerPoint Presentation</vt:lpstr>
      <vt:lpstr>SSE loss function for Galton height data</vt:lpstr>
      <vt:lpstr>Linear regression on class label</vt:lpstr>
      <vt:lpstr>Logistic loss function on Galton height data</vt:lpstr>
      <vt:lpstr>Logistic regression on class label</vt:lpstr>
      <vt:lpstr>Logistic regression on Galton height data</vt:lpstr>
      <vt:lpstr>Logistic regression - ingredients</vt:lpstr>
      <vt:lpstr>Logistic regression - ingredients</vt:lpstr>
      <vt:lpstr>Logistic regression - ingredients</vt:lpstr>
      <vt:lpstr>Generalize to estimate N probabilities </vt:lpstr>
      <vt:lpstr>Generalize to estimate N probabilities </vt:lpstr>
      <vt:lpstr>Odds interpretation of logistic function</vt:lpstr>
      <vt:lpstr>Naïve Bayesian Classifier</vt:lpstr>
      <vt:lpstr>Naïve Bayesian Classifier</vt:lpstr>
      <vt:lpstr>HW2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13</cp:revision>
  <dcterms:created xsi:type="dcterms:W3CDTF">2022-04-08T01:39:59Z</dcterms:created>
  <dcterms:modified xsi:type="dcterms:W3CDTF">2023-01-17T17:47:04Z</dcterms:modified>
</cp:coreProperties>
</file>